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6" r:id="rId7"/>
    <p:sldId id="265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13" d="100"/>
          <a:sy n="113" d="100"/>
        </p:scale>
        <p:origin x="-15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9C7E-1707-457A-B67F-9B4E489B7B2A}" type="datetimeFigureOut">
              <a:rPr lang="ru-RU" smtClean="0"/>
              <a:pPr/>
              <a:t>18.01.2021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1B57-9794-45BD-B478-BEF1E596BCD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5242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9C7E-1707-457A-B67F-9B4E489B7B2A}" type="datetimeFigureOut">
              <a:rPr lang="ru-RU" smtClean="0"/>
              <a:pPr/>
              <a:t>18.01.2021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1B57-9794-45BD-B478-BEF1E596BCD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0055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9C7E-1707-457A-B67F-9B4E489B7B2A}" type="datetimeFigureOut">
              <a:rPr lang="ru-RU" smtClean="0"/>
              <a:pPr/>
              <a:t>18.01.2021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1B57-9794-45BD-B478-BEF1E596BCD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482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9C7E-1707-457A-B67F-9B4E489B7B2A}" type="datetimeFigureOut">
              <a:rPr lang="ru-RU" smtClean="0"/>
              <a:pPr/>
              <a:t>18.01.2021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1B57-9794-45BD-B478-BEF1E596BCD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8466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9C7E-1707-457A-B67F-9B4E489B7B2A}" type="datetimeFigureOut">
              <a:rPr lang="ru-RU" smtClean="0"/>
              <a:pPr/>
              <a:t>18.01.2021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1B57-9794-45BD-B478-BEF1E596BCD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75489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9C7E-1707-457A-B67F-9B4E489B7B2A}" type="datetimeFigureOut">
              <a:rPr lang="ru-RU" smtClean="0"/>
              <a:pPr/>
              <a:t>18.01.2021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1B57-9794-45BD-B478-BEF1E596BCD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67763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9C7E-1707-457A-B67F-9B4E489B7B2A}" type="datetimeFigureOut">
              <a:rPr lang="ru-RU" smtClean="0"/>
              <a:pPr/>
              <a:t>18.01.2021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1B57-9794-45BD-B478-BEF1E596BCD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88220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9C7E-1707-457A-B67F-9B4E489B7B2A}" type="datetimeFigureOut">
              <a:rPr lang="ru-RU" smtClean="0"/>
              <a:pPr/>
              <a:t>18.01.2021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1B57-9794-45BD-B478-BEF1E596BCD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6365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9C7E-1707-457A-B67F-9B4E489B7B2A}" type="datetimeFigureOut">
              <a:rPr lang="ru-RU" smtClean="0"/>
              <a:pPr/>
              <a:t>18.01.2021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1B57-9794-45BD-B478-BEF1E596BCD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8456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9C7E-1707-457A-B67F-9B4E489B7B2A}" type="datetimeFigureOut">
              <a:rPr lang="ru-RU" smtClean="0"/>
              <a:pPr/>
              <a:t>18.01.2021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1B57-9794-45BD-B478-BEF1E596BCD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2344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9C7E-1707-457A-B67F-9B4E489B7B2A}" type="datetimeFigureOut">
              <a:rPr lang="ru-RU" smtClean="0"/>
              <a:pPr/>
              <a:t>18.01.2021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1B57-9794-45BD-B478-BEF1E596BCD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4213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D9C7E-1707-457A-B67F-9B4E489B7B2A}" type="datetimeFigureOut">
              <a:rPr lang="ru-RU" smtClean="0"/>
              <a:pPr/>
              <a:t>18.01.2021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E1B57-9794-45BD-B478-BEF1E596BCD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1192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3.infourok.ru/uploads/ex/0349/0001eb90-99c82ea0/4/img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216" y="1893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75656" y="1772816"/>
            <a:ext cx="684076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</a:rPr>
              <a:t>Бизиборд</a:t>
            </a:r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</a:rPr>
              <a:t> </a:t>
            </a:r>
          </a:p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</a:rPr>
              <a:t>для </a:t>
            </a:r>
          </a:p>
          <a:p>
            <a:pPr algn="ctr"/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</a:rPr>
              <a:t>малышей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8364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3.infourok.ru/uploads/ex/0349/0001eb90-99c82ea0/4/img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5576" y="332656"/>
            <a:ext cx="813690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</a:rPr>
              <a:t>Пояснительная записка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855876"/>
            <a:ext cx="763284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Georgia" panose="02040502050405020303" pitchFamily="18" charset="0"/>
              </a:rPr>
              <a:t> </a:t>
            </a:r>
            <a:r>
              <a:rPr lang="ru-RU" sz="1600" dirty="0" smtClean="0">
                <a:latin typeface="Georgia" panose="02040502050405020303" pitchFamily="18" charset="0"/>
              </a:rPr>
              <a:t>             </a:t>
            </a:r>
            <a:r>
              <a:rPr lang="ru-RU" dirty="0" smtClean="0">
                <a:latin typeface="Georgia" panose="02040502050405020303" pitchFamily="18" charset="0"/>
              </a:rPr>
              <a:t>Как </a:t>
            </a:r>
            <a:r>
              <a:rPr lang="ru-RU" dirty="0">
                <a:latin typeface="Georgia" panose="02040502050405020303" pitchFamily="18" charset="0"/>
              </a:rPr>
              <a:t>только дети становятся более активными и начинают осваивать окружающий мир, их любопытство не знает границ</a:t>
            </a:r>
            <a:r>
              <a:rPr lang="ru-RU" dirty="0" smtClean="0">
                <a:latin typeface="Georgia" panose="02040502050405020303" pitchFamily="18" charset="0"/>
              </a:rPr>
              <a:t>.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Специально </a:t>
            </a:r>
            <a:r>
              <a:rPr lang="ru-RU" dirty="0">
                <a:latin typeface="Georgia" panose="02040502050405020303" pitchFamily="18" charset="0"/>
              </a:rPr>
              <a:t>для того, чтобы решить подобную дилемму, итальянский педагог и учёный Мария </a:t>
            </a:r>
            <a:r>
              <a:rPr lang="ru-RU" dirty="0" err="1">
                <a:latin typeface="Georgia" panose="02040502050405020303" pitchFamily="18" charset="0"/>
              </a:rPr>
              <a:t>Монтессори</a:t>
            </a:r>
            <a:r>
              <a:rPr lang="ru-RU" dirty="0">
                <a:latin typeface="Georgia" panose="02040502050405020303" pitchFamily="18" charset="0"/>
              </a:rPr>
              <a:t> предложила в рамках своей методики обучать детей через познание сути вещей. Ведь совсем не обязательно подводить кроху к реальной двери, чтобы он понял принцип работы щеколды. Можно просто дать этот предмет в руки малышу и он сам разберётся с его функциональностью. Разграничение действий ребёнка и грозящей ему опасности выдвинуло теорию обучения </a:t>
            </a:r>
            <a:r>
              <a:rPr lang="ru-RU" dirty="0" smtClean="0">
                <a:latin typeface="Georgia" panose="02040502050405020303" pitchFamily="18" charset="0"/>
              </a:rPr>
              <a:t>дошкольников </a:t>
            </a:r>
            <a:r>
              <a:rPr lang="ru-RU" dirty="0">
                <a:latin typeface="Georgia" panose="02040502050405020303" pitchFamily="18" charset="0"/>
              </a:rPr>
              <a:t>на новый уровень. Известный методист предложила перенести подручные бытовые приспособления на стенд для изучения. </a:t>
            </a:r>
            <a:r>
              <a:rPr lang="ru-RU" dirty="0" smtClean="0">
                <a:latin typeface="Georgia" panose="02040502050405020303" pitchFamily="18" charset="0"/>
              </a:rPr>
              <a:t>      </a:t>
            </a:r>
          </a:p>
          <a:p>
            <a:pPr algn="just"/>
            <a:endParaRPr lang="ru-RU" dirty="0">
              <a:latin typeface="Georgia" panose="02040502050405020303" pitchFamily="18" charset="0"/>
            </a:endParaRP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           Таким </a:t>
            </a:r>
            <a:r>
              <a:rPr lang="ru-RU" dirty="0">
                <a:latin typeface="Georgia" panose="02040502050405020303" pitchFamily="18" charset="0"/>
              </a:rPr>
              <a:t>образом дети смогут изучать функциональность каждой мелкой </a:t>
            </a:r>
            <a:r>
              <a:rPr lang="ru-RU" dirty="0" err="1">
                <a:latin typeface="Georgia" panose="02040502050405020303" pitchFamily="18" charset="0"/>
              </a:rPr>
              <a:t>детальки</a:t>
            </a:r>
            <a:r>
              <a:rPr lang="ru-RU" dirty="0">
                <a:latin typeface="Georgia" panose="02040502050405020303" pitchFamily="18" charset="0"/>
              </a:rPr>
              <a:t>, а родители перестанут опасаться за их жизнь. Двигая дверные цепочки, кольца от карниза или замок-молнию ребёнок разовьёт мелкую моторику пальцев и изучит заинтересовавшие его вещи. </a:t>
            </a:r>
            <a:r>
              <a:rPr lang="ru-RU" dirty="0" smtClean="0">
                <a:latin typeface="Georgia" panose="02040502050405020303" pitchFamily="18" charset="0"/>
              </a:rPr>
              <a:t>Подобное </a:t>
            </a:r>
            <a:r>
              <a:rPr lang="ru-RU" dirty="0">
                <a:latin typeface="Georgia" panose="02040502050405020303" pitchFamily="18" charset="0"/>
              </a:rPr>
              <a:t>стимулирование благоприятно влияет на интеллектуальное и физическое </a:t>
            </a:r>
            <a:r>
              <a:rPr lang="ru-RU" dirty="0" smtClean="0">
                <a:latin typeface="Georgia" panose="02040502050405020303" pitchFamily="18" charset="0"/>
              </a:rPr>
              <a:t>развитие крохи.</a:t>
            </a:r>
          </a:p>
          <a:p>
            <a:pPr algn="just"/>
            <a:r>
              <a:rPr lang="ru-RU" sz="1600" dirty="0">
                <a:latin typeface="Georgia" panose="02040502050405020303" pitchFamily="18" charset="0"/>
              </a:rPr>
              <a:t/>
            </a:r>
            <a:br>
              <a:rPr lang="ru-RU" sz="1600" dirty="0">
                <a:latin typeface="Georgia" panose="02040502050405020303" pitchFamily="18" charset="0"/>
              </a:rPr>
            </a:br>
            <a:endParaRPr lang="ru-RU" sz="1600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1900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3.infourok.ru/uploads/ex/0349/0001eb90-99c82ea0/4/img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216" y="1893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28433" y="393513"/>
            <a:ext cx="7776864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endParaRPr lang="ru-RU" sz="2800" dirty="0" smtClean="0">
              <a:latin typeface="Georgia" panose="02040502050405020303" pitchFamily="18" charset="0"/>
            </a:endParaRP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Georgia" panose="02040502050405020303" pitchFamily="18" charset="0"/>
              </a:rPr>
              <a:t>Развитие мелкой моторики рук, памяти, сенсорных способностей, внимание</a:t>
            </a:r>
            <a:endParaRPr lang="ru-RU" sz="2000" dirty="0">
              <a:latin typeface="Georgia" panose="02040502050405020303" pitchFamily="18" charset="0"/>
            </a:endParaRPr>
          </a:p>
          <a:p>
            <a:pPr algn="ctr"/>
            <a:endParaRPr lang="ru-RU" sz="2800" dirty="0" smtClean="0">
              <a:latin typeface="Georgia" panose="02040502050405020303" pitchFamily="18" charset="0"/>
            </a:endParaRP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</a:rPr>
              <a:t>Задача:</a:t>
            </a:r>
          </a:p>
          <a:p>
            <a:pPr algn="ctr"/>
            <a:endParaRPr lang="ru-RU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anose="02040502050405020303" pitchFamily="18" charset="0"/>
            </a:endParaRP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Georgia" panose="02040502050405020303" pitchFamily="18" charset="0"/>
              </a:rPr>
              <a:t> </a:t>
            </a:r>
            <a:r>
              <a:rPr lang="ru-RU" sz="2000" dirty="0">
                <a:latin typeface="Georgia" panose="02040502050405020303" pitchFamily="18" charset="0"/>
              </a:rPr>
              <a:t>дать возможность ребенку познавать мир через тактильное </a:t>
            </a:r>
            <a:r>
              <a:rPr lang="ru-RU" sz="2000" dirty="0" smtClean="0">
                <a:latin typeface="Georgia" panose="02040502050405020303" pitchFamily="18" charset="0"/>
              </a:rPr>
              <a:t>восприятие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sz="2000" dirty="0">
                <a:latin typeface="Georgia" panose="02040502050405020303" pitchFamily="18" charset="0"/>
              </a:rPr>
              <a:t>з</a:t>
            </a:r>
            <a:r>
              <a:rPr lang="ru-RU" sz="2000" dirty="0" smtClean="0">
                <a:latin typeface="Georgia" panose="02040502050405020303" pitchFamily="18" charset="0"/>
              </a:rPr>
              <a:t>акреплять представления о свойствах предметов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sz="2000" dirty="0">
                <a:latin typeface="Georgia" panose="02040502050405020303" pitchFamily="18" charset="0"/>
              </a:rPr>
              <a:t>р</a:t>
            </a:r>
            <a:r>
              <a:rPr lang="ru-RU" sz="2000" dirty="0" smtClean="0">
                <a:latin typeface="Georgia" panose="02040502050405020303" pitchFamily="18" charset="0"/>
              </a:rPr>
              <a:t>азвивать умение определять на ощупь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sz="2000" dirty="0">
                <a:latin typeface="Georgia" panose="02040502050405020303" pitchFamily="18" charset="0"/>
              </a:rPr>
              <a:t>с</a:t>
            </a:r>
            <a:r>
              <a:rPr lang="ru-RU" sz="2000" dirty="0" smtClean="0">
                <a:latin typeface="Georgia" panose="02040502050405020303" pitchFamily="18" charset="0"/>
              </a:rPr>
              <a:t>пособствовать изучению  основных цветов </a:t>
            </a:r>
            <a:endParaRPr lang="ru-RU" sz="2000" dirty="0">
              <a:latin typeface="Georgia" panose="02040502050405020303" pitchFamily="18" charset="0"/>
            </a:endParaRPr>
          </a:p>
          <a:p>
            <a:pPr algn="ctr"/>
            <a:endParaRPr lang="ru-RU" sz="2000" dirty="0" smtClean="0">
              <a:latin typeface="Georgia" panose="02040502050405020303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433" y="516624"/>
            <a:ext cx="7589681" cy="39087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</a:rPr>
              <a:t>Цель:</a:t>
            </a:r>
          </a:p>
          <a:p>
            <a:pPr algn="ctr"/>
            <a:endParaRPr lang="ru-RU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anose="02040502050405020303" pitchFamily="18" charset="0"/>
            </a:endParaRPr>
          </a:p>
          <a:p>
            <a:pPr algn="ctr"/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anose="02040502050405020303" pitchFamily="18" charset="0"/>
            </a:endParaRPr>
          </a:p>
          <a:p>
            <a:pPr algn="ctr"/>
            <a:endParaRPr lang="ru-RU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anose="02040502050405020303" pitchFamily="18" charset="0"/>
            </a:endParaRPr>
          </a:p>
          <a:p>
            <a:pPr algn="ctr"/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0149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3.infourok.ru/uploads/ex/0349/0001eb90-99c82ea0/4/img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216" y="1893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68152" y="332656"/>
            <a:ext cx="77083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Georgia" panose="02040502050405020303" pitchFamily="18" charset="0"/>
              </a:rPr>
              <a:t>       </a:t>
            </a:r>
            <a:r>
              <a:rPr lang="ru-RU" sz="2000" dirty="0" smtClean="0">
                <a:latin typeface="Georgia" panose="02040502050405020303" pitchFamily="18" charset="0"/>
              </a:rPr>
              <a:t>Развивающая доска представляет собой </a:t>
            </a:r>
            <a:r>
              <a:rPr lang="ru-RU" sz="2000" dirty="0">
                <a:latin typeface="Georgia" panose="02040502050405020303" pitchFamily="18" charset="0"/>
              </a:rPr>
              <a:t>небольшое деревянное, </a:t>
            </a:r>
            <a:r>
              <a:rPr lang="ru-RU" sz="2000" dirty="0" smtClean="0">
                <a:latin typeface="Georgia" panose="02040502050405020303" pitchFamily="18" charset="0"/>
              </a:rPr>
              <a:t>основание </a:t>
            </a:r>
            <a:r>
              <a:rPr lang="ru-RU" sz="2000" dirty="0">
                <a:latin typeface="Georgia" panose="02040502050405020303" pitchFamily="18" charset="0"/>
              </a:rPr>
              <a:t>с множеством мелких предметов. Для </a:t>
            </a:r>
            <a:r>
              <a:rPr lang="ru-RU" sz="2000" dirty="0" smtClean="0">
                <a:latin typeface="Georgia" panose="02040502050405020303" pitchFamily="18" charset="0"/>
              </a:rPr>
              <a:t> оснащения доски использовались замочки,  </a:t>
            </a:r>
            <a:r>
              <a:rPr lang="ru-RU" sz="2000" dirty="0">
                <a:latin typeface="Georgia" panose="02040502050405020303" pitchFamily="18" charset="0"/>
              </a:rPr>
              <a:t>дверцы, щеколды</a:t>
            </a:r>
            <a:r>
              <a:rPr lang="ru-RU" sz="2000" dirty="0" smtClean="0">
                <a:latin typeface="Georgia" panose="02040502050405020303" pitchFamily="18" charset="0"/>
              </a:rPr>
              <a:t>,    шнуровка, диск от телефона,  магнитная доска, розетки</a:t>
            </a:r>
            <a:r>
              <a:rPr lang="ru-RU" sz="2000" dirty="0">
                <a:latin typeface="Georgia" panose="02040502050405020303" pitchFamily="18" charset="0"/>
              </a:rPr>
              <a:t>, </a:t>
            </a:r>
            <a:r>
              <a:rPr lang="ru-RU" sz="2000" dirty="0" smtClean="0">
                <a:latin typeface="Georgia" panose="02040502050405020303" pitchFamily="18" charset="0"/>
              </a:rPr>
              <a:t>выключатель и пр. </a:t>
            </a:r>
            <a:r>
              <a:rPr lang="ru-RU" sz="2000" dirty="0">
                <a:latin typeface="Georgia" panose="02040502050405020303" pitchFamily="18" charset="0"/>
              </a:rPr>
              <a:t>Чем больше разнообразных по цвету и назначению предметов, тем увлекательнее малышу их изучать. </a:t>
            </a:r>
            <a:endParaRPr lang="ru-RU" sz="2000" dirty="0" smtClean="0">
              <a:latin typeface="Georgia" panose="02040502050405020303" pitchFamily="18" charset="0"/>
            </a:endParaRPr>
          </a:p>
          <a:p>
            <a:pPr algn="just"/>
            <a:r>
              <a:rPr lang="ru-RU" sz="2000" dirty="0" smtClean="0">
                <a:latin typeface="Georgia" panose="02040502050405020303" pitchFamily="18" charset="0"/>
              </a:rPr>
              <a:t>Возня </a:t>
            </a:r>
            <a:r>
              <a:rPr lang="ru-RU" sz="2000" dirty="0">
                <a:latin typeface="Georgia" panose="02040502050405020303" pitchFamily="18" charset="0"/>
              </a:rPr>
              <a:t>с мелкими деталями не только увлекательный процесс для детей, активная работа пальцами развивает мелкую моторику рук, кроме того, подобное развлечение полезно для общего развития</a:t>
            </a:r>
            <a:r>
              <a:rPr lang="ru-RU" sz="2000" dirty="0" smtClean="0">
                <a:latin typeface="Georgia" panose="02040502050405020303" pitchFamily="18" charset="0"/>
              </a:rPr>
              <a:t>. </a:t>
            </a:r>
          </a:p>
          <a:p>
            <a:pPr algn="just"/>
            <a:r>
              <a:rPr lang="ru-RU" sz="2000" dirty="0" smtClean="0">
                <a:latin typeface="Georgia" panose="02040502050405020303" pitchFamily="18" charset="0"/>
              </a:rPr>
              <a:t>Моя занимательная доска предназначена для детей </a:t>
            </a:r>
            <a:r>
              <a:rPr lang="ru-RU" sz="2000" dirty="0">
                <a:latin typeface="Georgia" panose="02040502050405020303" pitchFamily="18" charset="0"/>
              </a:rPr>
              <a:t>3</a:t>
            </a:r>
            <a:r>
              <a:rPr lang="ru-RU" sz="2000" dirty="0" smtClean="0">
                <a:latin typeface="Georgia" panose="02040502050405020303" pitchFamily="18" charset="0"/>
              </a:rPr>
              <a:t>+. Доска-пособие  находится в свободном доступном для ребенка месте для самостоятельной деятельности.</a:t>
            </a:r>
          </a:p>
          <a:p>
            <a:pPr algn="just"/>
            <a:r>
              <a:rPr lang="ru-RU" sz="2000" dirty="0" err="1">
                <a:latin typeface="Georgia" panose="02040502050405020303" pitchFamily="18" charset="0"/>
              </a:rPr>
              <a:t>Бизиборд</a:t>
            </a:r>
            <a:r>
              <a:rPr lang="ru-RU" sz="2000" dirty="0">
                <a:latin typeface="Georgia" panose="02040502050405020303" pitchFamily="18" charset="0"/>
              </a:rPr>
              <a:t> имеет много маленьких деталей, которые можно не просто щупать, но и совершать определенные с ними действия: щелкать выключателем, втыкать вилку в розетку, защелкивать щеколду на окошечках , крутить диск от телефона и пр</a:t>
            </a:r>
            <a:r>
              <a:rPr lang="ru-RU" sz="2000" dirty="0" smtClean="0">
                <a:latin typeface="Georgia" panose="02040502050405020303" pitchFamily="18" charset="0"/>
              </a:rPr>
              <a:t>.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0018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3.infourok.ru/uploads/ex/0349/0001eb90-99c82ea0/4/img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216" y="1893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91816" y="692696"/>
            <a:ext cx="72008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гра «Тактильные шарики»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(развитие мелкой моторики, изучения и закрепления цвета, счет, развития внимания, памяти).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Игра «Открой замочек» 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малышу интересно узнать, что же спряталось за  дверцей замочка-развитие мелкой моторики рук, познавательные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интересы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мышление, а за замочкам спрятались ягоды и фрукты-изучаем цифры и счет)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Игра «Магнитная доска»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 разнообразить практическую деятельность малышей занятиями играми на магнитной доске ,где действия с предметами на  магнитах играют роль предметов заместителей.  Игра «Дорожки» ,Курочка и цыплята» и т.д. </a:t>
            </a:r>
          </a:p>
          <a:p>
            <a:pPr algn="ctr"/>
            <a:endParaRPr lang="ru-RU" sz="2000" dirty="0">
              <a:latin typeface="Georgia" panose="02040502050405020303" pitchFamily="18" charset="0"/>
            </a:endParaRPr>
          </a:p>
          <a:p>
            <a:pPr algn="ctr"/>
            <a:endParaRPr lang="ru-RU" sz="1600" b="1" dirty="0">
              <a:latin typeface="Georgia" panose="02040502050405020303" pitchFamily="18" charset="0"/>
            </a:endParaRPr>
          </a:p>
          <a:p>
            <a:pPr algn="ctr"/>
            <a:endParaRPr lang="ru-RU" sz="2000" b="1" dirty="0">
              <a:latin typeface="Georgia" panose="02040502050405020303" pitchFamily="18" charset="0"/>
            </a:endParaRPr>
          </a:p>
          <a:p>
            <a:pPr algn="ctr"/>
            <a:endParaRPr lang="ru-RU" sz="2000" b="1" dirty="0">
              <a:latin typeface="Georgia" panose="02040502050405020303" pitchFamily="18" charset="0"/>
            </a:endParaRPr>
          </a:p>
          <a:p>
            <a:endParaRPr lang="ru-RU" sz="2000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9992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3.infourok.ru/uploads/ex/0349/0001eb90-99c82ea0/4/img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216" y="1893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187624" y="404664"/>
            <a:ext cx="748883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Игра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«Соотнеси по размеру и цвету»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способствовать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сенсорного восприятия.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развивает зрительное внимание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наблюдательность, логическое мышление, память, речь, обогащает детский словарь, учит различать размер и цвет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1844825"/>
            <a:ext cx="76328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Игра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«Волшебные замочки»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Познакомить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с подручными бытовыми приспособлениями, изучить функциональность каждой мелкой детали, способствовать ослаблению интереса ребенка к запретным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«взрослым»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бытовым приборам и замкам, способствовать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развитию мелкой моторике рук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пространственного воображения, познавательных интересов, мышления.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дети любят возиться с разными замочками и щеколдами: открывают и закрывают их. Эта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очень нравится детям. Ребенку очень интересно узнать, кто же прячется в этих замечательных окошках с замочками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4509120"/>
            <a:ext cx="756084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Игра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«Найди и назови»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закреплять умение находить быстро геометрическую фигуру и называть ее.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доске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 произвольном порядке расположены различные геометрические фигуры. Задача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дошкольников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быстро найти геометрическую фигуру и назвать ее.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9821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3.infourok.ru/uploads/ex/0349/0001eb90-99c82ea0/4/img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216" y="1893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99592" y="260648"/>
            <a:ext cx="792088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Игра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«Веселая прищепка»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мелкой моторики рук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закрепление сенсорных навыков и пространственных представлений,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воображения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речи.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Двигая прищепки, как косточки на счетах, считать их. Было два пирожка у Маши, мама дала ей еще один. Сколько у Маши теперь пирожков? Три. С помощью таких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«бус»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удобно изучать понятия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«направо»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«налево»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«сколько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276872"/>
            <a:ext cx="799288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Игра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«Веселые застежки и пуговицы»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закреплять умение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расстегивать и застегивать пуговицы, пряжки, расстегивать и застегивать молнию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фастекс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учить различать оттенки цветов, воспитывать настойчивость, целеустремленность.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3933056"/>
            <a:ext cx="7848872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Игра «Открой замочки» 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развивает мелкую моторику рук, пространственное воображение, познавательные интересы, мышление. Все дети любят возиться с разными замочками и ключиками: открывают и закрывают их. Эта игра очень нравится нашим малышам. Ребенку очень интересно открыть или закрыть замочек.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693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3.infourok.ru/uploads/ex/0349/0001eb90-99c82ea0/4/img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216" y="1893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476672"/>
            <a:ext cx="80648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Игра «Открой дверцу»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развивает мелкую моторику рук, пространственное воображение, познавательные интересы, мышление. Ребенку для начала надо справиться со шпингалетом, на который закрыта дверца, а за дверцей его ждет сюрприз.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«Счеты»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мелкой моторики, изучение категории «один-много», в дальнейшем порядковый счет до трех и до десяти, причем считать можно в прямом и в обратном порядке. Определять критерии «больше», «меньше», «поровну». Детям всегда нравится игры со счетами — это простое пособие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помогаетразвивать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математические способности у ребенка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«Шнуровка»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действие с подобными игрушками способствуют развитию тонких движений пальцев рук (тонкой моторики) также развитию речи ребенка. Также развивается глазомер, внимание, происходит укрепление пальцев и всей кисти руки (мелкая моторика). Им интересно возиться шнурками (развязывать, а потом попытаться завязать). Дети могут научиться завязывать шнурки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693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3.infourok.ru/uploads/ex/0349/0001eb90-99c82ea0/4/img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216" y="1893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5576" y="548680"/>
            <a:ext cx="806489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Игра «Выключатели-розетки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(«Защелки-замочки», «Открой замочки», «Открой дверки»)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Вырабатывать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действовать с различными бытовыми приспособлениями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Развитие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мелкой моторики рук, ловкости пальчиков.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«Подбери по цвету»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закрепить представления о цветах, способствовать развитию памяти,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сенсорики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мышления, логики и мелкой моторики. Игра «Кто за дверкой» Цель: Развитие речи детей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«Застегни замочек»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Вырабатывать умение застегивать замки-молнии.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«Зеркало»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выразительность движений, внимания, наблюдательность. Всем нравится смотреть в зеркало, детям очень нравится наблюдать за собой в зеркале.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6936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772</Words>
  <Application>Microsoft Office PowerPoint</Application>
  <PresentationFormat>Экран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DNS</dc:creator>
  <cp:lastModifiedBy>Я</cp:lastModifiedBy>
  <cp:revision>35</cp:revision>
  <dcterms:created xsi:type="dcterms:W3CDTF">2018-10-03T15:21:45Z</dcterms:created>
  <dcterms:modified xsi:type="dcterms:W3CDTF">2021-01-18T12:47:39Z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191046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